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896" y="952192"/>
            <a:ext cx="10993549" cy="1475013"/>
          </a:xfrm>
        </p:spPr>
        <p:txBody>
          <a:bodyPr/>
          <a:lstStyle/>
          <a:p>
            <a:pPr algn="ctr"/>
            <a:r>
              <a:rPr lang="en-GB" dirty="0"/>
              <a:t>Pupil Mental Health and Wellbeing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512" y="3326901"/>
            <a:ext cx="2973933" cy="29008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9934" y="3534770"/>
            <a:ext cx="7014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GB" dirty="0">
                <a:solidFill>
                  <a:schemeClr val="bg1"/>
                </a:solidFill>
                <a:ea typeface="+mn-lt"/>
                <a:cs typeface="+mn-lt"/>
              </a:rPr>
              <a:t>“A state of wellbeing in which every individual realises his/her own potential, can cope with the normal stresses of life, can work productively and fruitfully, and is able to make a contribution to his/her community”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                                                    World Health </a:t>
            </a:r>
            <a:r>
              <a:rPr lang="en-US" dirty="0" err="1">
                <a:solidFill>
                  <a:schemeClr val="bg1"/>
                </a:solidFill>
                <a:ea typeface="+mn-lt"/>
                <a:cs typeface="+mn-lt"/>
              </a:rPr>
              <a:t>Organisation</a:t>
            </a: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 definition</a:t>
            </a:r>
            <a:endParaRPr lang="en-US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56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84042"/>
            <a:ext cx="11029616" cy="648972"/>
          </a:xfrm>
        </p:spPr>
        <p:txBody>
          <a:bodyPr/>
          <a:lstStyle/>
          <a:p>
            <a:pPr algn="ctr"/>
            <a:r>
              <a:rPr lang="en-GB" dirty="0"/>
              <a:t>WHAT DID WE DO?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4378" y="1897039"/>
            <a:ext cx="11387288" cy="467077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b="1" u="sng" dirty="0"/>
              <a:t>Investment and Training</a:t>
            </a:r>
          </a:p>
          <a:p>
            <a:r>
              <a:rPr lang="en-GB" sz="2000" dirty="0"/>
              <a:t>Emotional Literacy Support Assistant in school (ELSA) – offers 1:1/ group counselling and also trained in Lego and </a:t>
            </a:r>
            <a:r>
              <a:rPr lang="en-GB" sz="2000" dirty="0">
                <a:solidFill>
                  <a:schemeClr val="bg2">
                    <a:lumMod val="25000"/>
                  </a:schemeClr>
                </a:solidFill>
              </a:rPr>
              <a:t>art therapies</a:t>
            </a:r>
            <a:endParaRPr lang="en-GB" sz="2000" dirty="0"/>
          </a:p>
          <a:p>
            <a:r>
              <a:rPr lang="en-GB" sz="2000" dirty="0"/>
              <a:t>ELSA is Mental Health First Aid trained</a:t>
            </a:r>
          </a:p>
          <a:p>
            <a:r>
              <a:rPr lang="en-GB" sz="2000" dirty="0"/>
              <a:t>Art of Brilliance – Embedding positive mental health and wellbeing.</a:t>
            </a:r>
          </a:p>
          <a:p>
            <a:r>
              <a:rPr lang="en-GB" sz="2000" dirty="0"/>
              <a:t>The Hive – Nurture based provision set up for children who require more personalised learning to support SEMH.</a:t>
            </a:r>
          </a:p>
          <a:p>
            <a:r>
              <a:rPr lang="en-GB" sz="2000" dirty="0"/>
              <a:t>Completing Wellbeing Award for Schools – looking to appoint Wellbeing Ambassadors – child led</a:t>
            </a:r>
          </a:p>
          <a:p>
            <a:r>
              <a:rPr lang="en-GB" sz="2000" dirty="0"/>
              <a:t>Jigsaw scheme covers new RSE – SMSC embedded as part of our curriculum</a:t>
            </a:r>
          </a:p>
          <a:p>
            <a:r>
              <a:rPr lang="en-GB" sz="2000" dirty="0"/>
              <a:t>Forest school</a:t>
            </a:r>
          </a:p>
          <a:p>
            <a:r>
              <a:rPr lang="en-GB" sz="2000" dirty="0"/>
              <a:t>Regulation stations/ calm spaces in all classrooms </a:t>
            </a:r>
          </a:p>
          <a:p>
            <a:r>
              <a:rPr lang="en-GB" sz="2000" dirty="0"/>
              <a:t>Rainbow room as a dedicated calm space and support offered from ELSA</a:t>
            </a:r>
          </a:p>
          <a:p>
            <a:r>
              <a:rPr lang="en-GB" sz="2000" dirty="0"/>
              <a:t>Working with external agencies/ professionals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9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04968"/>
            <a:ext cx="11029616" cy="941695"/>
          </a:xfrm>
        </p:spPr>
        <p:txBody>
          <a:bodyPr/>
          <a:lstStyle/>
          <a:p>
            <a:pPr algn="ctr"/>
            <a:r>
              <a:rPr lang="en-GB" dirty="0"/>
              <a:t>What did we do?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2617" y="2033516"/>
            <a:ext cx="8596668" cy="45094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b="1" u="sng" dirty="0"/>
              <a:t>Curriculum</a:t>
            </a:r>
          </a:p>
          <a:p>
            <a:r>
              <a:rPr lang="en-GB" sz="2000" dirty="0"/>
              <a:t>Weekly mindfulness and wellbeing sessions (Jigsaw)</a:t>
            </a:r>
          </a:p>
          <a:p>
            <a:r>
              <a:rPr lang="en-GB" sz="2000" dirty="0" err="1"/>
              <a:t>CalmBrain</a:t>
            </a:r>
            <a:r>
              <a:rPr lang="en-GB" sz="2000" dirty="0"/>
              <a:t> – assists with healthy brain function and emotional wellbeing</a:t>
            </a:r>
          </a:p>
          <a:p>
            <a:r>
              <a:rPr lang="en-GB" sz="2000" dirty="0"/>
              <a:t>Assemblies linked to values/growth mindset/mental health &amp; wellbeing</a:t>
            </a:r>
          </a:p>
          <a:p>
            <a:r>
              <a:rPr lang="en-GB" sz="2000" dirty="0"/>
              <a:t>Forest school sessions for each year group</a:t>
            </a:r>
          </a:p>
          <a:p>
            <a:r>
              <a:rPr lang="en-GB" sz="2000" dirty="0"/>
              <a:t>Ensure PE quota</a:t>
            </a:r>
          </a:p>
          <a:p>
            <a:r>
              <a:rPr lang="en-GB" sz="2000" dirty="0"/>
              <a:t>Celebrating enrichment days - Wear yellow day to highlight mental Health awareness, Mental Health Week </a:t>
            </a:r>
          </a:p>
          <a:p>
            <a:r>
              <a:rPr lang="en-GB" sz="2000" dirty="0"/>
              <a:t>Quality First Teaching – so that the needs of the children are met</a:t>
            </a:r>
          </a:p>
          <a:p>
            <a:r>
              <a:rPr lang="en-GB" sz="2000" dirty="0"/>
              <a:t>Workshops provided for pupils from Mind (Mental Health charity).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01904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44" y="429201"/>
            <a:ext cx="11029616" cy="1013800"/>
          </a:xfrm>
        </p:spPr>
        <p:txBody>
          <a:bodyPr/>
          <a:lstStyle/>
          <a:p>
            <a:pPr algn="ctr"/>
            <a:r>
              <a:rPr lang="en-GB" dirty="0"/>
              <a:t>What did we do?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8970" y="1856095"/>
            <a:ext cx="11291752" cy="483130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1900" b="1" dirty="0">
                <a:solidFill>
                  <a:schemeClr val="bg2">
                    <a:lumMod val="25000"/>
                  </a:schemeClr>
                </a:solidFill>
              </a:rPr>
              <a:t>Behaviour Policy</a:t>
            </a:r>
          </a:p>
          <a:p>
            <a:r>
              <a:rPr lang="en-GB" sz="1900" dirty="0">
                <a:solidFill>
                  <a:schemeClr val="bg2">
                    <a:lumMod val="25000"/>
                  </a:schemeClr>
                </a:solidFill>
              </a:rPr>
              <a:t>Updated Behaviour policy </a:t>
            </a:r>
            <a:endParaRPr lang="en-GB" sz="15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900" dirty="0">
                <a:solidFill>
                  <a:schemeClr val="bg2">
                    <a:lumMod val="25000"/>
                  </a:schemeClr>
                </a:solidFill>
              </a:rPr>
              <a:t>Behaviour Plans – </a:t>
            </a:r>
            <a:r>
              <a:rPr lang="en-GB" sz="1500" dirty="0">
                <a:solidFill>
                  <a:schemeClr val="bg2">
                    <a:lumMod val="25000"/>
                  </a:schemeClr>
                </a:solidFill>
              </a:rPr>
              <a:t>agreed with child and shared with families </a:t>
            </a:r>
          </a:p>
          <a:p>
            <a:r>
              <a:rPr lang="en-GB" sz="1900" dirty="0">
                <a:solidFill>
                  <a:schemeClr val="bg2">
                    <a:lumMod val="25000"/>
                  </a:schemeClr>
                </a:solidFill>
              </a:rPr>
              <a:t>Praise in Public and Reprimand in Private</a:t>
            </a:r>
            <a:endParaRPr lang="en-GB" sz="26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900" dirty="0">
                <a:solidFill>
                  <a:schemeClr val="bg2">
                    <a:lumMod val="25000"/>
                  </a:schemeClr>
                </a:solidFill>
              </a:rPr>
              <a:t>Class Dojo reward system – individual and class rewards</a:t>
            </a:r>
          </a:p>
          <a:p>
            <a:r>
              <a:rPr lang="en-GB" sz="1900" dirty="0">
                <a:solidFill>
                  <a:schemeClr val="bg2">
                    <a:lumMod val="25000"/>
                  </a:schemeClr>
                </a:solidFill>
              </a:rPr>
              <a:t>Regulation stations in every classroom and Rainbow Room</a:t>
            </a:r>
          </a:p>
          <a:p>
            <a:r>
              <a:rPr lang="en-GB" sz="1900" dirty="0">
                <a:solidFill>
                  <a:schemeClr val="bg2">
                    <a:lumMod val="25000"/>
                  </a:schemeClr>
                </a:solidFill>
              </a:rPr>
              <a:t>Emotion Coaching techniques shared with all pupils, staff and parents (Art of Brilliance)</a:t>
            </a:r>
          </a:p>
          <a:p>
            <a:pPr marL="0" indent="0">
              <a:buNone/>
            </a:pPr>
            <a:r>
              <a:rPr lang="en-GB" sz="1900" b="1" dirty="0">
                <a:solidFill>
                  <a:schemeClr val="bg2">
                    <a:lumMod val="25000"/>
                  </a:schemeClr>
                </a:solidFill>
              </a:rPr>
              <a:t>Transition</a:t>
            </a:r>
          </a:p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Thorough handover shared with new teacher by the end of summer term, </a:t>
            </a:r>
          </a:p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Transition day at the end of the summer term, start earlier for children who require it</a:t>
            </a:r>
            <a:endParaRPr lang="en-GB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GB" sz="1900" b="1" dirty="0">
                <a:solidFill>
                  <a:schemeClr val="bg2">
                    <a:lumMod val="25000"/>
                  </a:schemeClr>
                </a:solidFill>
              </a:rPr>
              <a:t>Safeguarding 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2">
                    <a:lumMod val="25000"/>
                  </a:schemeClr>
                </a:solidFill>
              </a:rPr>
              <a:t>Supporting pupils and ensuring essential information handed over to high school for children moving on to their secondary education</a:t>
            </a:r>
            <a:endParaRPr lang="en-GB" sz="20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42848"/>
            <a:ext cx="11029616" cy="1013800"/>
          </a:xfrm>
        </p:spPr>
        <p:txBody>
          <a:bodyPr/>
          <a:lstStyle/>
          <a:p>
            <a:pPr algn="ctr"/>
            <a:r>
              <a:rPr lang="en-GB" dirty="0"/>
              <a:t>COVID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1192" y="2107959"/>
            <a:ext cx="10173244" cy="45228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/>
              <a:t>We have been able to offer the support to children and their families</a:t>
            </a:r>
          </a:p>
          <a:p>
            <a:r>
              <a:rPr lang="en-GB" sz="2000" dirty="0"/>
              <a:t>Trust between staff and families which has allowed us to make Tier 2 referrals when needed</a:t>
            </a:r>
          </a:p>
          <a:p>
            <a:r>
              <a:rPr lang="en-GB" sz="2000" dirty="0"/>
              <a:t>Drop in sessions with ELSA once back in school have been invaluable for anxious children</a:t>
            </a:r>
          </a:p>
          <a:p>
            <a:r>
              <a:rPr lang="en-GB" sz="2000" dirty="0"/>
              <a:t>Lego/ play therapy</a:t>
            </a:r>
          </a:p>
          <a:p>
            <a:r>
              <a:rPr lang="en-GB" sz="2000" dirty="0"/>
              <a:t>Spending time with the school dogs</a:t>
            </a:r>
          </a:p>
          <a:p>
            <a:r>
              <a:rPr lang="en-GB" sz="2000" dirty="0"/>
              <a:t>Mindfulness</a:t>
            </a:r>
          </a:p>
          <a:p>
            <a:r>
              <a:rPr lang="en-GB" sz="2000" dirty="0"/>
              <a:t>Recovery curriculum focused on Positivity – looking for the positives and building resilience </a:t>
            </a:r>
          </a:p>
          <a:p>
            <a:endParaRPr lang="en-GB" sz="2000" dirty="0"/>
          </a:p>
          <a:p>
            <a:endParaRPr lang="en-GB" sz="2000" dirty="0">
              <a:solidFill>
                <a:srgbClr val="FF0000"/>
              </a:solidFill>
            </a:endParaRPr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1943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56496"/>
            <a:ext cx="11029616" cy="1013800"/>
          </a:xfrm>
        </p:spPr>
        <p:txBody>
          <a:bodyPr/>
          <a:lstStyle/>
          <a:p>
            <a:pPr algn="ctr"/>
            <a:r>
              <a:rPr lang="en-GB" dirty="0"/>
              <a:t>Our school dogs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72618" y="3937379"/>
            <a:ext cx="11138190" cy="29206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/>
              <a:t>Help to teach empathy and appropriate interpersonal skills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GB" dirty="0"/>
              <a:t>Help children develop social skills</a:t>
            </a:r>
          </a:p>
          <a:p>
            <a:pPr marL="285750" indent="-285750">
              <a:buFont typeface="Arial"/>
              <a:buChar char="•"/>
            </a:pPr>
            <a:r>
              <a:rPr lang="en-GB" dirty="0"/>
              <a:t>Help to quickly build rapport between adult and child</a:t>
            </a:r>
          </a:p>
          <a:p>
            <a:pPr marL="285750" indent="-285750">
              <a:buFont typeface="Arial"/>
              <a:buChar char="•"/>
            </a:pPr>
            <a:r>
              <a:rPr lang="en-GB" dirty="0"/>
              <a:t>Increase in school attendance</a:t>
            </a:r>
          </a:p>
          <a:p>
            <a:pPr marL="285750" indent="-285750">
              <a:buFont typeface="Arial"/>
              <a:buChar char="•"/>
            </a:pPr>
            <a:r>
              <a:rPr lang="en-GB" dirty="0"/>
              <a:t>Decrease learner anxiety</a:t>
            </a:r>
          </a:p>
          <a:p>
            <a:pPr marL="285750" indent="-285750">
              <a:buFont typeface="Arial"/>
              <a:buChar char="•"/>
            </a:pPr>
            <a:r>
              <a:rPr lang="en-GB" dirty="0"/>
              <a:t>Improved motivation</a:t>
            </a:r>
          </a:p>
          <a:p>
            <a:pPr marL="285750" indent="-285750">
              <a:buFont typeface="Arial"/>
              <a:buChar char="•"/>
            </a:pPr>
            <a:r>
              <a:rPr lang="en-GB" dirty="0"/>
              <a:t>The dogs give the children unconditional love and affection which helps them to express their feelings </a:t>
            </a: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214" y="1853221"/>
            <a:ext cx="3190997" cy="217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623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21673</TotalTime>
  <Words>544</Words>
  <Application>Microsoft Macintosh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 2</vt:lpstr>
      <vt:lpstr>Dividend</vt:lpstr>
      <vt:lpstr>Pupil Mental Health and Wellbeing</vt:lpstr>
      <vt:lpstr>WHAT DID WE DO?</vt:lpstr>
      <vt:lpstr>What did we do?</vt:lpstr>
      <vt:lpstr>What did we do?</vt:lpstr>
      <vt:lpstr>COVID</vt:lpstr>
      <vt:lpstr>Our school dogs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Pupil Mental Health and Wellbeing</dc:title>
  <dc:creator>H GRAY</dc:creator>
  <cp:lastModifiedBy>Mrs C. Pointon (Headteacher)</cp:lastModifiedBy>
  <cp:revision>11</cp:revision>
  <dcterms:created xsi:type="dcterms:W3CDTF">2021-07-27T10:26:57Z</dcterms:created>
  <dcterms:modified xsi:type="dcterms:W3CDTF">2021-08-13T12:13:18Z</dcterms:modified>
</cp:coreProperties>
</file>